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1398" r:id="rId2"/>
    <p:sldId id="1399" r:id="rId3"/>
    <p:sldId id="1804" r:id="rId4"/>
    <p:sldId id="1404" r:id="rId5"/>
    <p:sldId id="1405" r:id="rId6"/>
    <p:sldId id="1809" r:id="rId7"/>
    <p:sldId id="1406" r:id="rId8"/>
    <p:sldId id="1807" r:id="rId9"/>
    <p:sldId id="1407" r:id="rId10"/>
    <p:sldId id="1808" r:id="rId11"/>
    <p:sldId id="1811" r:id="rId12"/>
    <p:sldId id="1849" r:id="rId13"/>
    <p:sldId id="1803" r:id="rId14"/>
    <p:sldId id="1851" r:id="rId15"/>
    <p:sldId id="1853" r:id="rId16"/>
    <p:sldId id="1854" r:id="rId17"/>
    <p:sldId id="1855" r:id="rId18"/>
    <p:sldId id="1856" r:id="rId19"/>
    <p:sldId id="1857" r:id="rId20"/>
    <p:sldId id="1858" r:id="rId21"/>
    <p:sldId id="1790" r:id="rId22"/>
    <p:sldId id="1813" r:id="rId23"/>
    <p:sldId id="1745" r:id="rId24"/>
    <p:sldId id="1814" r:id="rId25"/>
    <p:sldId id="1815" r:id="rId26"/>
    <p:sldId id="1816" r:id="rId27"/>
    <p:sldId id="1838" r:id="rId28"/>
    <p:sldId id="1817" r:id="rId29"/>
    <p:sldId id="1839" r:id="rId30"/>
    <p:sldId id="1828" r:id="rId31"/>
    <p:sldId id="1834" r:id="rId32"/>
    <p:sldId id="1829" r:id="rId33"/>
    <p:sldId id="1831" r:id="rId34"/>
    <p:sldId id="1830" r:id="rId35"/>
    <p:sldId id="1833" r:id="rId36"/>
    <p:sldId id="1835" r:id="rId37"/>
    <p:sldId id="1836" r:id="rId38"/>
    <p:sldId id="1396" r:id="rId39"/>
    <p:sldId id="1840" r:id="rId40"/>
    <p:sldId id="1841" r:id="rId41"/>
    <p:sldId id="1843" r:id="rId42"/>
    <p:sldId id="1844" r:id="rId43"/>
    <p:sldId id="1846" r:id="rId44"/>
    <p:sldId id="1848" r:id="rId45"/>
    <p:sldId id="1847" r:id="rId4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11C874CC-288D-4034-9298-B5572854118E}">
          <p14:sldIdLst>
            <p14:sldId id="1398"/>
          </p14:sldIdLst>
        </p14:section>
        <p14:section name="需求分析" id="{049C52BC-C987-4CC9-A93A-822A48C7A4C3}">
          <p14:sldIdLst>
            <p14:sldId id="1399"/>
            <p14:sldId id="1804"/>
            <p14:sldId id="1404"/>
            <p14:sldId id="1405"/>
            <p14:sldId id="1809"/>
            <p14:sldId id="1406"/>
            <p14:sldId id="1807"/>
            <p14:sldId id="1407"/>
            <p14:sldId id="1808"/>
          </p14:sldIdLst>
        </p14:section>
        <p14:section name="系統分析" id="{EFA9FE12-F7FD-4033-828B-33A2C8B5ED9B}">
          <p14:sldIdLst>
            <p14:sldId id="1811"/>
            <p14:sldId id="1849"/>
            <p14:sldId id="1803"/>
            <p14:sldId id="1851"/>
            <p14:sldId id="1853"/>
            <p14:sldId id="1854"/>
            <p14:sldId id="1855"/>
            <p14:sldId id="1856"/>
            <p14:sldId id="1857"/>
            <p14:sldId id="1858"/>
            <p14:sldId id="1790"/>
            <p14:sldId id="1813"/>
          </p14:sldIdLst>
        </p14:section>
        <p14:section name="API" id="{066993AE-89A5-428F-AF98-E16353E98036}">
          <p14:sldIdLst>
            <p14:sldId id="1745"/>
            <p14:sldId id="1814"/>
            <p14:sldId id="1815"/>
            <p14:sldId id="1816"/>
            <p14:sldId id="1838"/>
            <p14:sldId id="1817"/>
            <p14:sldId id="1839"/>
          </p14:sldIdLst>
        </p14:section>
        <p14:section name="驗收" id="{B2BF01CA-4D97-433F-B410-80830C60797B}">
          <p14:sldIdLst>
            <p14:sldId id="1828"/>
            <p14:sldId id="1834"/>
            <p14:sldId id="1829"/>
            <p14:sldId id="1831"/>
            <p14:sldId id="1830"/>
            <p14:sldId id="1833"/>
            <p14:sldId id="1835"/>
            <p14:sldId id="1836"/>
          </p14:sldIdLst>
        </p14:section>
        <p14:section name="問題紀錄" id="{D71077BB-9346-4BB7-9137-6E6890250CB2}">
          <p14:sldIdLst>
            <p14:sldId id="1396"/>
          </p14:sldIdLst>
        </p14:section>
        <p14:section name="code" id="{A5F7CB1A-13A4-424B-BB80-79CB3B7E0C3E}">
          <p14:sldIdLst>
            <p14:sldId id="1840"/>
            <p14:sldId id="1841"/>
            <p14:sldId id="1843"/>
            <p14:sldId id="1844"/>
            <p14:sldId id="1846"/>
            <p14:sldId id="1848"/>
            <p14:sldId id="1847"/>
          </p14:sldIdLst>
        </p14:section>
        <p14:section name="." id="{584D3BEE-E0BE-4139-88AA-8BA22282412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b="0" dirty="0">
                <a:latin typeface="標楷體" panose="03000509000000000000" pitchFamily="65" charset="-120"/>
                <a:ea typeface="標楷體" panose="03000509000000000000" pitchFamily="65" charset="-120"/>
              </a:rPr>
              <a:t>內建地圖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平均擊球次數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工作表1!$A$2:$A$21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cat>
          <c:val>
            <c:numRef>
              <c:f>工作表1!$B$2:$B$21</c:f>
              <c:numCache>
                <c:formatCode>General</c:formatCode>
                <c:ptCount val="20"/>
                <c:pt idx="0">
                  <c:v>7</c:v>
                </c:pt>
                <c:pt idx="1">
                  <c:v>9</c:v>
                </c:pt>
                <c:pt idx="2">
                  <c:v>19</c:v>
                </c:pt>
                <c:pt idx="3">
                  <c:v>13</c:v>
                </c:pt>
                <c:pt idx="4">
                  <c:v>13</c:v>
                </c:pt>
                <c:pt idx="5">
                  <c:v>9</c:v>
                </c:pt>
                <c:pt idx="6">
                  <c:v>64</c:v>
                </c:pt>
                <c:pt idx="7">
                  <c:v>23</c:v>
                </c:pt>
                <c:pt idx="8">
                  <c:v>23</c:v>
                </c:pt>
                <c:pt idx="9">
                  <c:v>6.55</c:v>
                </c:pt>
                <c:pt idx="10">
                  <c:v>28</c:v>
                </c:pt>
                <c:pt idx="11">
                  <c:v>18</c:v>
                </c:pt>
                <c:pt idx="12">
                  <c:v>14</c:v>
                </c:pt>
                <c:pt idx="13">
                  <c:v>19</c:v>
                </c:pt>
                <c:pt idx="14">
                  <c:v>31</c:v>
                </c:pt>
                <c:pt idx="15">
                  <c:v>62</c:v>
                </c:pt>
                <c:pt idx="16">
                  <c:v>60</c:v>
                </c:pt>
                <c:pt idx="17">
                  <c:v>11.5</c:v>
                </c:pt>
                <c:pt idx="18">
                  <c:v>5.66</c:v>
                </c:pt>
                <c:pt idx="19">
                  <c:v>9.5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58-4FBA-8E75-2306EE0B22B9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遊玩次數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工作表1!$A$2:$A$21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cat>
          <c:val>
            <c:numRef>
              <c:f>工作表1!$C$2:$C$21</c:f>
              <c:numCache>
                <c:formatCode>General</c:formatCod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27</c:v>
                </c:pt>
                <c:pt idx="10">
                  <c:v>1</c:v>
                </c:pt>
                <c:pt idx="11">
                  <c:v>2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4</c:v>
                </c:pt>
                <c:pt idx="18">
                  <c:v>3</c:v>
                </c:pt>
                <c:pt idx="1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58-4FBA-8E75-2306EE0B22B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124460128"/>
        <c:axId val="1124460608"/>
      </c:barChart>
      <c:catAx>
        <c:axId val="11244601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124460608"/>
        <c:crosses val="autoZero"/>
        <c:auto val="1"/>
        <c:lblAlgn val="ctr"/>
        <c:lblOffset val="100"/>
        <c:noMultiLvlLbl val="0"/>
      </c:catAx>
      <c:valAx>
        <c:axId val="11244606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24460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b="0" dirty="0">
                <a:latin typeface="標楷體" panose="03000509000000000000" pitchFamily="65" charset="-120"/>
                <a:ea typeface="標楷體" panose="03000509000000000000" pitchFamily="65" charset="-120"/>
              </a:rPr>
              <a:t>自訂</a:t>
            </a:r>
            <a:r>
              <a:rPr lang="zh-TW" b="0" dirty="0">
                <a:latin typeface="標楷體" panose="03000509000000000000" pitchFamily="65" charset="-120"/>
                <a:ea typeface="標楷體" panose="03000509000000000000" pitchFamily="65" charset="-120"/>
              </a:rPr>
              <a:t>地圖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平均擊球次數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工作表1!$A$2:$A$6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17</c:v>
                </c:pt>
                <c:pt idx="1">
                  <c:v>40.6</c:v>
                </c:pt>
                <c:pt idx="2">
                  <c:v>61</c:v>
                </c:pt>
                <c:pt idx="3">
                  <c:v>21</c:v>
                </c:pt>
                <c:pt idx="4">
                  <c:v>17.5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58-4FBA-8E75-2306EE0B22B9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遊玩次數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工作表1!$A$2:$A$6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工作表1!$C$2:$C$6</c:f>
              <c:numCache>
                <c:formatCode>General</c:formatCode>
                <c:ptCount val="5"/>
                <c:pt idx="0">
                  <c:v>3</c:v>
                </c:pt>
                <c:pt idx="1">
                  <c:v>3</c:v>
                </c:pt>
                <c:pt idx="2">
                  <c:v>1</c:v>
                </c:pt>
                <c:pt idx="3">
                  <c:v>1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58-4FBA-8E75-2306EE0B22B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124460128"/>
        <c:axId val="1124460608"/>
      </c:barChart>
      <c:catAx>
        <c:axId val="11244601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124460608"/>
        <c:crosses val="autoZero"/>
        <c:auto val="1"/>
        <c:lblAlgn val="ctr"/>
        <c:lblOffset val="100"/>
        <c:noMultiLvlLbl val="0"/>
      </c:catAx>
      <c:valAx>
        <c:axId val="11244606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24460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內建地圖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總花費時間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工作表1!$A$2:$A$21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cat>
          <c:val>
            <c:numRef>
              <c:f>工作表1!$B$2:$B$21</c:f>
              <c:numCache>
                <c:formatCode>General</c:formatCode>
                <c:ptCount val="20"/>
                <c:pt idx="0">
                  <c:v>7.2454452514648229E-2</c:v>
                </c:pt>
                <c:pt idx="1">
                  <c:v>0.1153144836425779</c:v>
                </c:pt>
                <c:pt idx="2">
                  <c:v>0.22700595855712899</c:v>
                </c:pt>
                <c:pt idx="3">
                  <c:v>0.1317970752716062</c:v>
                </c:pt>
                <c:pt idx="4">
                  <c:v>0.23249387741088837</c:v>
                </c:pt>
                <c:pt idx="5">
                  <c:v>9.3209981918334683E-2</c:v>
                </c:pt>
                <c:pt idx="6">
                  <c:v>0.83374166488647428</c:v>
                </c:pt>
                <c:pt idx="7">
                  <c:v>0.37201905250549289</c:v>
                </c:pt>
                <c:pt idx="8">
                  <c:v>0.35389447212219205</c:v>
                </c:pt>
                <c:pt idx="9">
                  <c:v>0.87447166442866642</c:v>
                </c:pt>
                <c:pt idx="10">
                  <c:v>0.50417661666867497</c:v>
                </c:pt>
                <c:pt idx="11">
                  <c:v>0.43698191642758799</c:v>
                </c:pt>
                <c:pt idx="12">
                  <c:v>0.29730653762815701</c:v>
                </c:pt>
                <c:pt idx="13">
                  <c:v>0.318390369415265</c:v>
                </c:pt>
                <c:pt idx="14">
                  <c:v>0.55224442481991598</c:v>
                </c:pt>
                <c:pt idx="15">
                  <c:v>1.2647416591643601</c:v>
                </c:pt>
                <c:pt idx="16">
                  <c:v>0.73197627067561799</c:v>
                </c:pt>
                <c:pt idx="17">
                  <c:v>6.9331645965573105E-2</c:v>
                </c:pt>
                <c:pt idx="18">
                  <c:v>7.9549074172969594E-2</c:v>
                </c:pt>
                <c:pt idx="19">
                  <c:v>2.2917747497557501E-2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0F-41B1-BBD5-C2980039AD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24460128"/>
        <c:axId val="1124460608"/>
      </c:barChart>
      <c:catAx>
        <c:axId val="1124460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124460608"/>
        <c:crosses val="autoZero"/>
        <c:auto val="1"/>
        <c:lblAlgn val="ctr"/>
        <c:lblOffset val="100"/>
        <c:noMultiLvlLbl val="0"/>
      </c:catAx>
      <c:valAx>
        <c:axId val="1124460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124460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總遊玩幀數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工作表1!$A$2:$A$21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cat>
          <c:val>
            <c:numRef>
              <c:f>工作表1!$B$2:$B$21</c:f>
              <c:numCache>
                <c:formatCode>General</c:formatCode>
                <c:ptCount val="20"/>
                <c:pt idx="0">
                  <c:v>729</c:v>
                </c:pt>
                <c:pt idx="1">
                  <c:v>965</c:v>
                </c:pt>
                <c:pt idx="2">
                  <c:v>2146</c:v>
                </c:pt>
                <c:pt idx="3">
                  <c:v>1330</c:v>
                </c:pt>
                <c:pt idx="4">
                  <c:v>1310</c:v>
                </c:pt>
                <c:pt idx="5">
                  <c:v>831</c:v>
                </c:pt>
                <c:pt idx="6">
                  <c:v>7042</c:v>
                </c:pt>
                <c:pt idx="7">
                  <c:v>2032</c:v>
                </c:pt>
                <c:pt idx="8">
                  <c:v>2166</c:v>
                </c:pt>
                <c:pt idx="9">
                  <c:v>7015</c:v>
                </c:pt>
                <c:pt idx="10">
                  <c:v>2597</c:v>
                </c:pt>
                <c:pt idx="11">
                  <c:v>2928</c:v>
                </c:pt>
                <c:pt idx="12">
                  <c:v>1700</c:v>
                </c:pt>
                <c:pt idx="13">
                  <c:v>1661</c:v>
                </c:pt>
                <c:pt idx="14">
                  <c:v>3062</c:v>
                </c:pt>
                <c:pt idx="15">
                  <c:v>5821</c:v>
                </c:pt>
                <c:pt idx="16">
                  <c:v>5702</c:v>
                </c:pt>
                <c:pt idx="17">
                  <c:v>8000</c:v>
                </c:pt>
                <c:pt idx="18">
                  <c:v>664</c:v>
                </c:pt>
                <c:pt idx="19">
                  <c:v>1722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DD-45A4-BEEB-EFC72ECA47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37290287"/>
        <c:axId val="1137289807"/>
      </c:barChart>
      <c:catAx>
        <c:axId val="11372902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137289807"/>
        <c:crosses val="autoZero"/>
        <c:auto val="1"/>
        <c:lblAlgn val="ctr"/>
        <c:lblOffset val="100"/>
        <c:noMultiLvlLbl val="0"/>
      </c:catAx>
      <c:valAx>
        <c:axId val="11372898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1372902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pPr>
            <a:r>
              <a:rPr 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自訂地圖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總花費時間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0.94159650802607309</c:v>
                </c:pt>
                <c:pt idx="1">
                  <c:v>2.5389883518217538</c:v>
                </c:pt>
                <c:pt idx="2">
                  <c:v>1.6099581718443901</c:v>
                </c:pt>
                <c:pt idx="3">
                  <c:v>0.52571153640744195</c:v>
                </c:pt>
                <c:pt idx="4">
                  <c:v>0.77744340896602504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0F-41B1-BBD5-C2980039ADA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24460128"/>
        <c:axId val="1124460608"/>
      </c:barChart>
      <c:catAx>
        <c:axId val="1124460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124460608"/>
        <c:crosses val="autoZero"/>
        <c:auto val="1"/>
        <c:lblAlgn val="ctr"/>
        <c:lblOffset val="100"/>
        <c:noMultiLvlLbl val="0"/>
      </c:catAx>
      <c:valAx>
        <c:axId val="1124460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124460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總遊玩幀數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3631</c:v>
                </c:pt>
                <c:pt idx="1">
                  <c:v>10082</c:v>
                </c:pt>
                <c:pt idx="2">
                  <c:v>6488</c:v>
                </c:pt>
                <c:pt idx="3">
                  <c:v>2481</c:v>
                </c:pt>
                <c:pt idx="4">
                  <c:v>3405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DD-45A4-BEEB-EFC72ECA476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37290287"/>
        <c:axId val="1137289807"/>
      </c:barChart>
      <c:catAx>
        <c:axId val="11372902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137289807"/>
        <c:crosses val="autoZero"/>
        <c:auto val="1"/>
        <c:lblAlgn val="ctr"/>
        <c:lblOffset val="100"/>
        <c:noMultiLvlLbl val="0"/>
      </c:catAx>
      <c:valAx>
        <c:axId val="11372898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1372902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76B9C2-8CBA-466A-AF0E-975D77387BB5}" type="datetimeFigureOut">
              <a:rPr lang="zh-TW" altLang="en-US" smtClean="0"/>
              <a:t>2024/6/12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2EB12-D8C3-4565-970E-E4564FBE40D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2718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9138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871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688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421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134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5319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5541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5842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5358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4784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9584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9387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4164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24758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00755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72536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2024/6/12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57147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2024/6/12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02479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2024/6/12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16892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2024/6/12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33308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2024/6/12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46495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2024/6/12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31063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76DB1E62-041B-47B5-8407-B11F18F7E90B}" type="datetimeFigureOut">
              <a:rPr lang="zh-TW" altLang="en-US" smtClean="0"/>
              <a:t>2024/6/12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762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3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4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4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" Target="slide4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4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youtube.com/watch?v=sN_KQIcGQ2I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youtube.com/watch?v=GhUGlclRq_8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C4960A-08AB-46D4-AAFB-8C524707B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268537"/>
            <a:ext cx="10515600" cy="1160463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機器學習與實作</a:t>
            </a:r>
            <a:br>
              <a:rPr lang="en-US" altLang="zh-TW" dirty="0"/>
            </a:br>
            <a:r>
              <a:rPr lang="zh-TW" altLang="en-US" sz="4000" dirty="0"/>
              <a:t>坦克車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495181-344B-4DCD-A637-346A91B60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</a:t>
            </a:fld>
            <a:endParaRPr lang="zh-TW" altLang="en-US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EF87202C-A0A6-886E-6139-8E4126AEDB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tx1"/>
                </a:solidFill>
              </a:rPr>
              <a:t>組員 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  <a:r>
              <a:rPr lang="zh-TW" altLang="en-US" dirty="0">
                <a:solidFill>
                  <a:schemeClr val="tx1"/>
                </a:solidFill>
              </a:rPr>
              <a:t> 侯勝發、溫世新、顧和庭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37515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3D5F30-27A2-4661-933F-68D1FC97F88D}"/>
              </a:ext>
            </a:extLst>
          </p:cNvPr>
          <p:cNvSpPr txBox="1"/>
          <p:nvPr/>
        </p:nvSpPr>
        <p:spPr>
          <a:xfrm>
            <a:off x="838200" y="1085125"/>
            <a:ext cx="10515600" cy="1844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驗收</a:t>
            </a:r>
            <a:r>
              <a:rPr lang="en-US" altLang="zh-TW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(2)</a:t>
            </a:r>
            <a:r>
              <a:rPr lang="zh-TW" altLang="en-US" sz="20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模型預測時間小於</a:t>
            </a:r>
            <a:r>
              <a:rPr lang="en-US" altLang="zh-TW" sz="2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0.0083333333333333(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s/frame)</a:t>
            </a:r>
            <a:endParaRPr lang="en-US" altLang="zh-TW" sz="2000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實驗情境 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(a)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使用訓練用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內建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地圖 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(b)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使用測試用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自訂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地圖</a:t>
            </a:r>
            <a:endParaRPr lang="zh-TW" altLang="en-US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實驗設計 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載入訓練完的模型或重頭開始訓練新模型，並通過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開始遊玩，完成訓練後，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確認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進行遊玩時是否流暢，並紀錄每幀預測時間。</a:t>
            </a: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64D2563-79B5-D68B-91FA-F185DB147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323" y="3406797"/>
            <a:ext cx="3077004" cy="214342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3851659-0076-1017-15CA-0B45ABAD4C41}"/>
              </a:ext>
            </a:extLst>
          </p:cNvPr>
          <p:cNvSpPr txBox="1"/>
          <p:nvPr/>
        </p:nvSpPr>
        <p:spPr>
          <a:xfrm>
            <a:off x="4329327" y="4353301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若預測時間過長，將導致指令與畫面產生延遲</a:t>
            </a:r>
            <a:endParaRPr lang="en-US" altLang="zh-TW" sz="16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32470FE-9DCC-65AD-B5DD-DB9F44CE48D0}"/>
              </a:ext>
            </a:extLst>
          </p:cNvPr>
          <p:cNvSpPr/>
          <p:nvPr/>
        </p:nvSpPr>
        <p:spPr>
          <a:xfrm>
            <a:off x="1252323" y="3579019"/>
            <a:ext cx="3077004" cy="1595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BCEE9ED-FC16-5388-059F-275066EC096E}"/>
              </a:ext>
            </a:extLst>
          </p:cNvPr>
          <p:cNvSpPr/>
          <p:nvPr/>
        </p:nvSpPr>
        <p:spPr>
          <a:xfrm>
            <a:off x="1252323" y="3910785"/>
            <a:ext cx="3077004" cy="1595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A8AEC81-3C58-4099-EBCC-E238656E9469}"/>
              </a:ext>
            </a:extLst>
          </p:cNvPr>
          <p:cNvSpPr/>
          <p:nvPr/>
        </p:nvSpPr>
        <p:spPr>
          <a:xfrm>
            <a:off x="1252323" y="4385148"/>
            <a:ext cx="3077004" cy="1595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50A0B99-5DE0-E325-DA06-90B27AB03492}"/>
              </a:ext>
            </a:extLst>
          </p:cNvPr>
          <p:cNvSpPr/>
          <p:nvPr/>
        </p:nvSpPr>
        <p:spPr>
          <a:xfrm>
            <a:off x="1252323" y="4877603"/>
            <a:ext cx="3077004" cy="1595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9A6B59E-8AA8-486E-89B4-6321E06DC5EF}"/>
              </a:ext>
            </a:extLst>
          </p:cNvPr>
          <p:cNvSpPr/>
          <p:nvPr/>
        </p:nvSpPr>
        <p:spPr>
          <a:xfrm>
            <a:off x="1252323" y="5376783"/>
            <a:ext cx="3077004" cy="1595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39668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專案架構</a:t>
            </a:r>
            <a:r>
              <a:rPr lang="en-US" altLang="zh-TW" dirty="0"/>
              <a:t>(06/12)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100E61E-7276-4556-A739-0DFBB6A14361}"/>
              </a:ext>
            </a:extLst>
          </p:cNvPr>
          <p:cNvSpPr txBox="1"/>
          <p:nvPr/>
        </p:nvSpPr>
        <p:spPr>
          <a:xfrm>
            <a:off x="838200" y="1085125"/>
            <a:ext cx="10515600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Breakdown</a:t>
            </a:r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BB9157-B4E2-D14A-6CAF-47DBE8644B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4382"/>
          <a:stretch/>
        </p:blipFill>
        <p:spPr bwMode="auto">
          <a:xfrm>
            <a:off x="154151" y="2385092"/>
            <a:ext cx="11883698" cy="265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9630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專案架構</a:t>
            </a:r>
            <a:r>
              <a:rPr lang="en-US" altLang="zh-TW" dirty="0"/>
              <a:t>(06/12)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100E61E-7276-4556-A739-0DFBB6A14361}"/>
              </a:ext>
            </a:extLst>
          </p:cNvPr>
          <p:cNvSpPr txBox="1"/>
          <p:nvPr/>
        </p:nvSpPr>
        <p:spPr>
          <a:xfrm>
            <a:off x="838200" y="1085125"/>
            <a:ext cx="10515600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Breakdown</a:t>
            </a:r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BB9157-B4E2-D14A-6CAF-47DBE8644B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" t="55119" r="39172" b="192"/>
          <a:stretch/>
        </p:blipFill>
        <p:spPr bwMode="auto">
          <a:xfrm>
            <a:off x="1748902" y="2139518"/>
            <a:ext cx="8593584" cy="308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0341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專案架構</a:t>
            </a:r>
            <a:r>
              <a:rPr lang="en-US" altLang="zh-TW" dirty="0"/>
              <a:t>(06/12)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E3C07EB-199A-03C6-B616-8553BAA70F20}"/>
              </a:ext>
            </a:extLst>
          </p:cNvPr>
          <p:cNvSpPr/>
          <p:nvPr/>
        </p:nvSpPr>
        <p:spPr>
          <a:xfrm>
            <a:off x="3289300" y="3924300"/>
            <a:ext cx="755650" cy="374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D7F746F-01B0-6924-CF7A-943B58B3EF47}"/>
              </a:ext>
            </a:extLst>
          </p:cNvPr>
          <p:cNvSpPr txBox="1"/>
          <p:nvPr/>
        </p:nvSpPr>
        <p:spPr>
          <a:xfrm>
            <a:off x="838200" y="1085125"/>
            <a:ext cx="10515600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13BEEB2-C321-91EA-BA09-77DE9DC38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90" r="50019" b="592"/>
          <a:stretch/>
        </p:blipFill>
        <p:spPr bwMode="auto">
          <a:xfrm>
            <a:off x="1001486" y="1892018"/>
            <a:ext cx="9484913" cy="492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4148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專案架構</a:t>
            </a:r>
            <a:r>
              <a:rPr lang="en-US" altLang="zh-TW" dirty="0"/>
              <a:t>(06/12)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E3C07EB-199A-03C6-B616-8553BAA70F20}"/>
              </a:ext>
            </a:extLst>
          </p:cNvPr>
          <p:cNvSpPr/>
          <p:nvPr/>
        </p:nvSpPr>
        <p:spPr>
          <a:xfrm>
            <a:off x="3289300" y="3924300"/>
            <a:ext cx="755650" cy="374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D7F746F-01B0-6924-CF7A-943B58B3EF47}"/>
              </a:ext>
            </a:extLst>
          </p:cNvPr>
          <p:cNvSpPr txBox="1"/>
          <p:nvPr/>
        </p:nvSpPr>
        <p:spPr>
          <a:xfrm>
            <a:off x="838200" y="1085125"/>
            <a:ext cx="10515600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13BEEB2-C321-91EA-BA09-77DE9DC38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9" t="13745" r="49570" b="27692"/>
          <a:stretch/>
        </p:blipFill>
        <p:spPr bwMode="auto">
          <a:xfrm>
            <a:off x="2972317" y="1665092"/>
            <a:ext cx="6247365" cy="437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7296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專案架構</a:t>
            </a:r>
            <a:r>
              <a:rPr lang="en-US" altLang="zh-TW" dirty="0"/>
              <a:t>(06/12)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E3C07EB-199A-03C6-B616-8553BAA70F20}"/>
              </a:ext>
            </a:extLst>
          </p:cNvPr>
          <p:cNvSpPr/>
          <p:nvPr/>
        </p:nvSpPr>
        <p:spPr>
          <a:xfrm>
            <a:off x="3289300" y="3924300"/>
            <a:ext cx="755650" cy="374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D7F746F-01B0-6924-CF7A-943B58B3EF47}"/>
              </a:ext>
            </a:extLst>
          </p:cNvPr>
          <p:cNvSpPr txBox="1"/>
          <p:nvPr/>
        </p:nvSpPr>
        <p:spPr>
          <a:xfrm>
            <a:off x="838200" y="1085125"/>
            <a:ext cx="10515600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13BEEB2-C321-91EA-BA09-77DE9DC38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5" t="786" r="26537" b="85148"/>
          <a:stretch/>
        </p:blipFill>
        <p:spPr bwMode="auto">
          <a:xfrm>
            <a:off x="1331489" y="2505698"/>
            <a:ext cx="9529021" cy="184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3563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專案架構</a:t>
            </a:r>
            <a:r>
              <a:rPr lang="en-US" altLang="zh-TW" dirty="0"/>
              <a:t>(06/12)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E3C07EB-199A-03C6-B616-8553BAA70F20}"/>
              </a:ext>
            </a:extLst>
          </p:cNvPr>
          <p:cNvSpPr/>
          <p:nvPr/>
        </p:nvSpPr>
        <p:spPr>
          <a:xfrm>
            <a:off x="3289300" y="3924300"/>
            <a:ext cx="755650" cy="374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D7F746F-01B0-6924-CF7A-943B58B3EF47}"/>
              </a:ext>
            </a:extLst>
          </p:cNvPr>
          <p:cNvSpPr txBox="1"/>
          <p:nvPr/>
        </p:nvSpPr>
        <p:spPr>
          <a:xfrm>
            <a:off x="838200" y="1085125"/>
            <a:ext cx="10515600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13BEEB2-C321-91EA-BA09-77DE9DC38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43" t="29665" r="26925" b="45448"/>
          <a:stretch/>
        </p:blipFill>
        <p:spPr bwMode="auto">
          <a:xfrm>
            <a:off x="1331489" y="2505698"/>
            <a:ext cx="9298411" cy="326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7094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專案架構</a:t>
            </a:r>
            <a:r>
              <a:rPr lang="en-US" altLang="zh-TW" dirty="0"/>
              <a:t>(06/12)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E3C07EB-199A-03C6-B616-8553BAA70F20}"/>
              </a:ext>
            </a:extLst>
          </p:cNvPr>
          <p:cNvSpPr/>
          <p:nvPr/>
        </p:nvSpPr>
        <p:spPr>
          <a:xfrm>
            <a:off x="3289300" y="3924300"/>
            <a:ext cx="755650" cy="374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D7F746F-01B0-6924-CF7A-943B58B3EF47}"/>
              </a:ext>
            </a:extLst>
          </p:cNvPr>
          <p:cNvSpPr txBox="1"/>
          <p:nvPr/>
        </p:nvSpPr>
        <p:spPr>
          <a:xfrm>
            <a:off x="838200" y="1085125"/>
            <a:ext cx="10515600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13BEEB2-C321-91EA-BA09-77DE9DC38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82" t="24329" r="10750" b="45768"/>
          <a:stretch/>
        </p:blipFill>
        <p:spPr bwMode="auto">
          <a:xfrm>
            <a:off x="2934070" y="1961403"/>
            <a:ext cx="6323860" cy="392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4098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專案架構</a:t>
            </a:r>
            <a:r>
              <a:rPr lang="en-US" altLang="zh-TW" dirty="0"/>
              <a:t>(06/12)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E3C07EB-199A-03C6-B616-8553BAA70F20}"/>
              </a:ext>
            </a:extLst>
          </p:cNvPr>
          <p:cNvSpPr/>
          <p:nvPr/>
        </p:nvSpPr>
        <p:spPr>
          <a:xfrm>
            <a:off x="3289300" y="3924300"/>
            <a:ext cx="755650" cy="374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D7F746F-01B0-6924-CF7A-943B58B3EF47}"/>
              </a:ext>
            </a:extLst>
          </p:cNvPr>
          <p:cNvSpPr txBox="1"/>
          <p:nvPr/>
        </p:nvSpPr>
        <p:spPr>
          <a:xfrm>
            <a:off x="838200" y="1085125"/>
            <a:ext cx="10515600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13BEEB2-C321-91EA-BA09-77DE9DC38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49" t="66515" r="26819" b="19482"/>
          <a:stretch/>
        </p:blipFill>
        <p:spPr bwMode="auto">
          <a:xfrm>
            <a:off x="1446794" y="3005137"/>
            <a:ext cx="9298411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8069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專案架構</a:t>
            </a:r>
            <a:r>
              <a:rPr lang="en-US" altLang="zh-TW" dirty="0"/>
              <a:t>(06/12)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E3C07EB-199A-03C6-B616-8553BAA70F20}"/>
              </a:ext>
            </a:extLst>
          </p:cNvPr>
          <p:cNvSpPr/>
          <p:nvPr/>
        </p:nvSpPr>
        <p:spPr>
          <a:xfrm>
            <a:off x="3289300" y="3924300"/>
            <a:ext cx="755650" cy="374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D7F746F-01B0-6924-CF7A-943B58B3EF47}"/>
              </a:ext>
            </a:extLst>
          </p:cNvPr>
          <p:cNvSpPr txBox="1"/>
          <p:nvPr/>
        </p:nvSpPr>
        <p:spPr>
          <a:xfrm>
            <a:off x="838200" y="1085125"/>
            <a:ext cx="10515600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13BEEB2-C321-91EA-BA09-77DE9DC38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86" t="57120" r="10859" b="13418"/>
          <a:stretch/>
        </p:blipFill>
        <p:spPr bwMode="auto">
          <a:xfrm>
            <a:off x="2981325" y="1703192"/>
            <a:ext cx="6229350" cy="386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0514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3D5F30-27A2-4661-933F-68D1FC97F88D}"/>
              </a:ext>
            </a:extLst>
          </p:cNvPr>
          <p:cNvSpPr txBox="1"/>
          <p:nvPr/>
        </p:nvSpPr>
        <p:spPr>
          <a:xfrm>
            <a:off x="838200" y="1085125"/>
            <a:ext cx="10515600" cy="2259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功能需求</a:t>
            </a:r>
            <a:r>
              <a:rPr lang="en-US" altLang="zh-TW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遊戲引擎</a:t>
            </a:r>
            <a:r>
              <a:rPr lang="en-US" altLang="zh-TW" b="1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坦克車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i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TankMan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):</a:t>
            </a:r>
            <a:endParaRPr lang="en-US" altLang="zh-TW" b="1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遊戲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機制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3">
              <a:lnSpc>
                <a:spcPct val="150000"/>
              </a:lnSpc>
            </a:pP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440660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專案架構</a:t>
            </a:r>
            <a:r>
              <a:rPr lang="en-US" altLang="zh-TW" dirty="0"/>
              <a:t>(06/12)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E3C07EB-199A-03C6-B616-8553BAA70F20}"/>
              </a:ext>
            </a:extLst>
          </p:cNvPr>
          <p:cNvSpPr/>
          <p:nvPr/>
        </p:nvSpPr>
        <p:spPr>
          <a:xfrm>
            <a:off x="3289300" y="3924300"/>
            <a:ext cx="755650" cy="374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D7F746F-01B0-6924-CF7A-943B58B3EF47}"/>
              </a:ext>
            </a:extLst>
          </p:cNvPr>
          <p:cNvSpPr txBox="1"/>
          <p:nvPr/>
        </p:nvSpPr>
        <p:spPr>
          <a:xfrm>
            <a:off x="838200" y="1085125"/>
            <a:ext cx="10515600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13BEEB2-C321-91EA-BA09-77DE9DC38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08" t="1424" r="-194" b="68039"/>
          <a:stretch/>
        </p:blipFill>
        <p:spPr bwMode="auto">
          <a:xfrm>
            <a:off x="4548187" y="1875693"/>
            <a:ext cx="3095625" cy="409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5729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D55F1C5-EE80-C99C-EC7C-DA31D6390985}"/>
              </a:ext>
            </a:extLst>
          </p:cNvPr>
          <p:cNvSpPr txBox="1"/>
          <p:nvPr/>
        </p:nvSpPr>
        <p:spPr>
          <a:xfrm>
            <a:off x="838200" y="1085125"/>
            <a:ext cx="10515600" cy="101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遊戲啟動、讀取模型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0873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D55F1C5-EE80-C99C-EC7C-DA31D6390985}"/>
              </a:ext>
            </a:extLst>
          </p:cNvPr>
          <p:cNvSpPr txBox="1"/>
          <p:nvPr/>
        </p:nvSpPr>
        <p:spPr>
          <a:xfrm>
            <a:off x="838200" y="1085125"/>
            <a:ext cx="10515600" cy="101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遊戲結束、訓練模型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8155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9AD19A2-2A67-25FC-97F1-1F361DCA1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706308"/>
              </p:ext>
            </p:extLst>
          </p:nvPr>
        </p:nvGraphicFramePr>
        <p:xfrm>
          <a:off x="2649681" y="2227994"/>
          <a:ext cx="6892637" cy="329184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08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model_load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無</a:t>
                      </a:r>
                      <a:endParaRPr lang="zh-TW" sz="1800" b="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無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DIR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: 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模型儲存資料夾</a:t>
                      </a:r>
                      <a:endParaRPr lang="en-US" altLang="zh-TW" sz="18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model</a:t>
                      </a:r>
                      <a:r>
                        <a:rPr lang="en-US" altLang="zh-TW" sz="1800" b="0" kern="1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 : </a:t>
                      </a:r>
                      <a:r>
                        <a:rPr lang="zh-TW" altLang="en-US" sz="1800" b="0" kern="1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模型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os.path.dirname</a:t>
                      </a:r>
                      <a:r>
                        <a:rPr lang="en-US" altLang="zh-TW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pickle.load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讀取資料夾中模型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(.pickle)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，若檔案不存在則建立新模型。</a:t>
                      </a:r>
                      <a:endParaRPr lang="en-US" altLang="zh-TW" sz="1800" b="0" kern="100" dirty="0">
                        <a:effectLst/>
                        <a:latin typeface="Times New Roman" pitchFamily="18" charset="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model_load</a:t>
            </a:r>
            <a:endParaRPr lang="zh-TW" altLang="en-US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69291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9AD19A2-2A67-25FC-97F1-1F361DCA1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605966"/>
              </p:ext>
            </p:extLst>
          </p:nvPr>
        </p:nvGraphicFramePr>
        <p:xfrm>
          <a:off x="2649681" y="2227994"/>
          <a:ext cx="6892637" cy="384048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08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model_save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DIR(str)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資料夾位置</a:t>
                      </a:r>
                      <a:endParaRPr lang="en-US" alt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features(list)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準備儲存的特徵陣列</a:t>
                      </a:r>
                      <a:endParaRPr lang="zh-TW" sz="1800" b="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無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DIR(str)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: 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模型儲存資料夾</a:t>
                      </a:r>
                      <a:endParaRPr lang="en-US" altLang="zh-TW" sz="18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model : 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模型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targets(list) :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預測結果陣列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features(list) : 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特徵陣列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csv.writer</a:t>
                      </a:r>
                      <a:r>
                        <a:rPr lang="en-US" altLang="zh-TW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pickle.dump</a:t>
                      </a:r>
                      <a:r>
                        <a:rPr lang="en-US" altLang="zh-TW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()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使用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.pickle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儲存模型、特徵，並將特徵儲存成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csv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以便觀察</a:t>
                      </a:r>
                      <a:endParaRPr lang="zh-TW" alt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model_save</a:t>
            </a:r>
            <a:endParaRPr lang="zh-TW" altLang="en-US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14924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9AD19A2-2A67-25FC-97F1-1F361DCA1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428116"/>
              </p:ext>
            </p:extLst>
          </p:nvPr>
        </p:nvGraphicFramePr>
        <p:xfrm>
          <a:off x="2649681" y="2227994"/>
          <a:ext cx="6892637" cy="356616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08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feature_add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DIR(str)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資料夾位置</a:t>
                      </a:r>
                      <a:endParaRPr lang="en-US" alt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Feature(list)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準備新增的特徵陣列</a:t>
                      </a:r>
                      <a:endParaRPr lang="zh-TW" sz="1800" b="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Temp(list)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更新完畢的特徵陣列與預測結果</a:t>
                      </a:r>
                      <a:endParaRPr lang="zh-TW" altLang="zh-TW" sz="1800" b="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targets(list) :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預測結果陣列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features(list) : 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特徵陣列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pickle.load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extend()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append()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通過讀取出舊特徵與預測結果，並新增新特徵與預測結果以便儲存。</a:t>
                      </a:r>
                      <a:endParaRPr lang="zh-TW" alt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feature_add</a:t>
            </a:r>
            <a:endParaRPr lang="zh-TW" altLang="en-US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39977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9AD19A2-2A67-25FC-97F1-1F361DCA1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915860"/>
              </p:ext>
            </p:extLst>
          </p:nvPr>
        </p:nvGraphicFramePr>
        <p:xfrm>
          <a:off x="2649681" y="2227994"/>
          <a:ext cx="6892637" cy="329184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08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train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features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(list)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特徵陣列</a:t>
                      </a:r>
                      <a:endParaRPr lang="en-US" alt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targets(list)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預測結果陣列</a:t>
                      </a:r>
                      <a:endParaRPr lang="zh-TW" sz="1800" b="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無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model : 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模型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sklearn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DecisionTreeRegressor.fit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使用決策樹訓練模型</a:t>
                      </a:r>
                      <a:endParaRPr lang="zh-TW" alt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 action="ppaction://hlinksldjump"/>
              </a:rPr>
              <a:t>train</a:t>
            </a:r>
            <a:endParaRPr lang="zh-TW" altLang="en-US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12092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9AD19A2-2A67-25FC-97F1-1F361DCA1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619923"/>
              </p:ext>
            </p:extLst>
          </p:nvPr>
        </p:nvGraphicFramePr>
        <p:xfrm>
          <a:off x="2649681" y="2227994"/>
          <a:ext cx="6892637" cy="329184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08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preprocess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scene_info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dist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遊戲資訊</a:t>
                      </a:r>
                      <a:endParaRPr lang="en-US" altLang="zh-TW" sz="1800" b="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feature(list) : 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特徵資料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Width(int)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畫面寬度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Height(int)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畫面高度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append()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從遊戲資料中讀出幀數、球的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x,y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座標，計算出球的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x,y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位移量，最後將其進行正規化</a:t>
                      </a:r>
                      <a:endParaRPr lang="zh-TW" alt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hlinkClick r:id="rId2" action="ppaction://hlinksldjump"/>
              </a:rPr>
              <a:t>preprocess</a:t>
            </a:r>
            <a:endParaRPr lang="zh-TW" altLang="en-US" sz="24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78926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9AD19A2-2A67-25FC-97F1-1F361DCA1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060849"/>
              </p:ext>
            </p:extLst>
          </p:nvPr>
        </p:nvGraphicFramePr>
        <p:xfrm>
          <a:off x="2649681" y="2227994"/>
          <a:ext cx="6892637" cy="329184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08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predict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features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(list)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特徵陣列</a:t>
                      </a:r>
                      <a:endParaRPr lang="en-US" alt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target(float) : 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預測出結果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model : 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模型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endParaRPr lang="en-US" sz="18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sklearn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DecisionTreeRegressor.predict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使用決策樹預測</a:t>
                      </a:r>
                      <a:endParaRPr lang="zh-TW" alt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hlinkClick r:id="rId2" action="ppaction://hlinksldjump"/>
              </a:rPr>
              <a:t>predict</a:t>
            </a:r>
            <a:endParaRPr lang="zh-TW" altLang="en-US" sz="24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84451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9AD19A2-2A67-25FC-97F1-1F361DCA1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473870"/>
              </p:ext>
            </p:extLst>
          </p:nvPr>
        </p:nvGraphicFramePr>
        <p:xfrm>
          <a:off x="2649681" y="2227994"/>
          <a:ext cx="6892637" cy="329184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08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postprocess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number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(float)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預測出結果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浮點數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number(int) : 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捨入後的結果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整數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無</a:t>
                      </a:r>
                      <a:endParaRPr lang="en-US" sz="18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round()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將輸入的浮點數，進行捨入使其會被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5(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板子移動速度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整除</a:t>
                      </a:r>
                      <a:endParaRPr lang="zh-TW" alt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hlinkClick r:id="rId2" action="ppaction://hlinksldjump"/>
              </a:rPr>
              <a:t>postprocess</a:t>
            </a:r>
            <a:endParaRPr lang="zh-TW" altLang="en-US" sz="24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33740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3D5F30-27A2-4661-933F-68D1FC97F88D}"/>
              </a:ext>
            </a:extLst>
          </p:cNvPr>
          <p:cNvSpPr txBox="1"/>
          <p:nvPr/>
        </p:nvSpPr>
        <p:spPr>
          <a:xfrm>
            <a:off x="838200" y="1085125"/>
            <a:ext cx="10515600" cy="3090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功能需求</a:t>
            </a:r>
            <a:r>
              <a:rPr lang="en-US" altLang="zh-TW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ML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model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-Decision Tree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樣本收集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3">
              <a:lnSpc>
                <a:spcPct val="150000"/>
              </a:lnSpc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透過兩個模型遊玩，收集遊戲狀態增加更多特徵數量</a:t>
            </a: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預測 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3">
              <a:lnSpc>
                <a:spcPct val="150000"/>
              </a:lnSpc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決策樹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，根據不同特徵進行預測</a:t>
            </a:r>
            <a:endParaRPr lang="en-US" altLang="zh-TW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849722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(1)</a:t>
            </a:r>
            <a:r>
              <a:rPr lang="zh-TW" altLang="en-US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遊戲正常執行</a:t>
            </a:r>
            <a:r>
              <a:rPr lang="en-US" altLang="zh-TW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en-US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玩家</a:t>
            </a:r>
            <a:endParaRPr lang="en-US" altLang="zh-TW" sz="2400" i="0" dirty="0">
              <a:solidFill>
                <a:srgbClr val="202122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驗收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30</a:t>
            </a:fld>
            <a:endParaRPr lang="zh-TW" altLang="en-US"/>
          </a:p>
        </p:txBody>
      </p:sp>
      <p:pic>
        <p:nvPicPr>
          <p:cNvPr id="5" name="media">
            <a:hlinkClick r:id="" action="ppaction://media"/>
            <a:extLst>
              <a:ext uri="{FF2B5EF4-FFF2-40B4-BE49-F238E27FC236}">
                <a16:creationId xmlns:a16="http://schemas.microsoft.com/office/drawing/2014/main" id="{EB8B2E95-84F4-1B81-1B6A-DCB081CBF8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83992" y="1686917"/>
            <a:ext cx="7824016" cy="440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8031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2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(1)</a:t>
            </a:r>
            <a:r>
              <a:rPr lang="zh-TW" altLang="en-US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遊戲正常執行</a:t>
            </a:r>
            <a:r>
              <a:rPr lang="en-US" altLang="zh-TW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en-US" altLang="zh-TW" sz="2400" dirty="0">
                <a:solidFill>
                  <a:srgbClr val="202122"/>
                </a:solidFill>
                <a:cs typeface="Times New Roman" panose="02020603050405020304" pitchFamily="18" charset="0"/>
              </a:rPr>
              <a:t>AI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驗收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31</a:t>
            </a:fld>
            <a:endParaRPr lang="zh-TW" altLang="en-US"/>
          </a:p>
        </p:txBody>
      </p:sp>
      <p:pic>
        <p:nvPicPr>
          <p:cNvPr id="7" name="media">
            <a:hlinkClick r:id="" action="ppaction://media"/>
            <a:extLst>
              <a:ext uri="{FF2B5EF4-FFF2-40B4-BE49-F238E27FC236}">
                <a16:creationId xmlns:a16="http://schemas.microsoft.com/office/drawing/2014/main" id="{C1345DAE-298F-E34B-247A-6B3F144228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83992" y="1686916"/>
            <a:ext cx="7824016" cy="440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558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7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(2) AI</a:t>
            </a:r>
            <a:r>
              <a:rPr lang="zh-TW" altLang="en-US" sz="240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可以接到球</a:t>
            </a:r>
            <a:r>
              <a:rPr lang="en-US" altLang="zh-TW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sz="240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次以上</a:t>
            </a:r>
            <a:r>
              <a:rPr lang="en-US" altLang="zh-TW" sz="240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240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內建地圖</a:t>
            </a:r>
            <a:endParaRPr lang="zh-TW" altLang="en-US" sz="24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驗收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32</a:t>
            </a:fld>
            <a:endParaRPr lang="zh-TW" altLang="en-US"/>
          </a:p>
        </p:txBody>
      </p:sp>
      <p:graphicFrame>
        <p:nvGraphicFramePr>
          <p:cNvPr id="9" name="圖表 8">
            <a:extLst>
              <a:ext uri="{FF2B5EF4-FFF2-40B4-BE49-F238E27FC236}">
                <a16:creationId xmlns:a16="http://schemas.microsoft.com/office/drawing/2014/main" id="{E08B1146-37A2-FC86-B327-4E32788EE3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1661875"/>
              </p:ext>
            </p:extLst>
          </p:nvPr>
        </p:nvGraphicFramePr>
        <p:xfrm>
          <a:off x="3032034" y="2095554"/>
          <a:ext cx="6127931" cy="3560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65900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(2) AI</a:t>
            </a:r>
            <a:r>
              <a:rPr lang="zh-TW" altLang="en-US" sz="240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可以接到球</a:t>
            </a:r>
            <a:r>
              <a:rPr lang="en-US" altLang="zh-TW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sz="240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次以上</a:t>
            </a:r>
            <a:r>
              <a:rPr lang="en-US" altLang="zh-TW" sz="240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2400" dirty="0">
                <a:solidFill>
                  <a:srgbClr val="202122"/>
                </a:solidFill>
                <a:latin typeface="標楷體" panose="03000509000000000000" pitchFamily="65" charset="-120"/>
              </a:rPr>
              <a:t>自訂</a:t>
            </a:r>
            <a:r>
              <a:rPr lang="zh-TW" altLang="en-US" sz="240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地圖</a:t>
            </a:r>
            <a:endParaRPr lang="zh-TW" altLang="en-US" sz="24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驗收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33</a:t>
            </a:fld>
            <a:endParaRPr lang="zh-TW" altLang="en-US"/>
          </a:p>
        </p:txBody>
      </p:sp>
      <p:graphicFrame>
        <p:nvGraphicFramePr>
          <p:cNvPr id="9" name="圖表 8">
            <a:extLst>
              <a:ext uri="{FF2B5EF4-FFF2-40B4-BE49-F238E27FC236}">
                <a16:creationId xmlns:a16="http://schemas.microsoft.com/office/drawing/2014/main" id="{E08B1146-37A2-FC86-B327-4E32788EE3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1793142"/>
              </p:ext>
            </p:extLst>
          </p:nvPr>
        </p:nvGraphicFramePr>
        <p:xfrm>
          <a:off x="3032034" y="2095554"/>
          <a:ext cx="6127931" cy="3560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858931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(3)</a:t>
            </a:r>
            <a:r>
              <a:rPr lang="zh-TW" altLang="en-US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模型預測時間小於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0.033(s/frame)-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內建地圖</a:t>
            </a:r>
            <a:endParaRPr lang="en-US" altLang="zh-TW" sz="2400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zh-TW" altLang="en-US" sz="24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驗收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34</a:t>
            </a:fld>
            <a:endParaRPr lang="zh-TW" altLang="en-US"/>
          </a:p>
        </p:txBody>
      </p:sp>
      <p:graphicFrame>
        <p:nvGraphicFramePr>
          <p:cNvPr id="5" name="圖表 4">
            <a:extLst>
              <a:ext uri="{FF2B5EF4-FFF2-40B4-BE49-F238E27FC236}">
                <a16:creationId xmlns:a16="http://schemas.microsoft.com/office/drawing/2014/main" id="{837D149F-717B-A636-2599-30B1F7DE91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3398480"/>
              </p:ext>
            </p:extLst>
          </p:nvPr>
        </p:nvGraphicFramePr>
        <p:xfrm>
          <a:off x="2152068" y="2093306"/>
          <a:ext cx="8128000" cy="21058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圖表 7">
            <a:extLst>
              <a:ext uri="{FF2B5EF4-FFF2-40B4-BE49-F238E27FC236}">
                <a16:creationId xmlns:a16="http://schemas.microsoft.com/office/drawing/2014/main" id="{9EC96905-C4CD-34B5-6DE0-1DDB8529AE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5884913"/>
              </p:ext>
            </p:extLst>
          </p:nvPr>
        </p:nvGraphicFramePr>
        <p:xfrm>
          <a:off x="2031999" y="4199197"/>
          <a:ext cx="8128001" cy="19265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331656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(3)</a:t>
            </a:r>
            <a:r>
              <a:rPr lang="zh-TW" altLang="en-US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模型預測時間小於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0.033(s/frame)-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自訂地圖</a:t>
            </a:r>
            <a:endParaRPr lang="en-US" altLang="zh-TW" sz="2400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zh-TW" altLang="en-US" sz="24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驗收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35</a:t>
            </a:fld>
            <a:endParaRPr lang="zh-TW" altLang="en-US"/>
          </a:p>
        </p:txBody>
      </p:sp>
      <p:graphicFrame>
        <p:nvGraphicFramePr>
          <p:cNvPr id="5" name="圖表 4">
            <a:extLst>
              <a:ext uri="{FF2B5EF4-FFF2-40B4-BE49-F238E27FC236}">
                <a16:creationId xmlns:a16="http://schemas.microsoft.com/office/drawing/2014/main" id="{837D149F-717B-A636-2599-30B1F7DE91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8546773"/>
              </p:ext>
            </p:extLst>
          </p:nvPr>
        </p:nvGraphicFramePr>
        <p:xfrm>
          <a:off x="2152068" y="2093306"/>
          <a:ext cx="8128000" cy="21058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圖表 7">
            <a:extLst>
              <a:ext uri="{FF2B5EF4-FFF2-40B4-BE49-F238E27FC236}">
                <a16:creationId xmlns:a16="http://schemas.microsoft.com/office/drawing/2014/main" id="{9EC96905-C4CD-34B5-6DE0-1DDB8529AE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4613749"/>
              </p:ext>
            </p:extLst>
          </p:nvPr>
        </p:nvGraphicFramePr>
        <p:xfrm>
          <a:off x="2031999" y="4199197"/>
          <a:ext cx="8128001" cy="19265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541244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從頭訓練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Level_1~Level_20</a:t>
            </a:r>
            <a:endParaRPr lang="zh-TW" altLang="en-US" sz="24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36</a:t>
            </a:fld>
            <a:endParaRPr lang="zh-TW" altLang="en-US"/>
          </a:p>
        </p:txBody>
      </p:sp>
      <p:pic>
        <p:nvPicPr>
          <p:cNvPr id="7" name="圖片 6">
            <a:hlinkClick r:id="rId2"/>
            <a:extLst>
              <a:ext uri="{FF2B5EF4-FFF2-40B4-BE49-F238E27FC236}">
                <a16:creationId xmlns:a16="http://schemas.microsoft.com/office/drawing/2014/main" id="{A663ADCA-0D8E-DA31-4C42-31527F2D7E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2299062" y="1670957"/>
            <a:ext cx="7593875" cy="427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059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遊玩自訂地圖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37</a:t>
            </a:fld>
            <a:endParaRPr lang="zh-TW" altLang="en-US"/>
          </a:p>
        </p:txBody>
      </p:sp>
      <p:pic>
        <p:nvPicPr>
          <p:cNvPr id="7" name="圖片 6">
            <a:hlinkClick r:id="rId2"/>
            <a:extLst>
              <a:ext uri="{FF2B5EF4-FFF2-40B4-BE49-F238E27FC236}">
                <a16:creationId xmlns:a16="http://schemas.microsoft.com/office/drawing/2014/main" id="{A663ADCA-0D8E-DA31-4C42-31527F2D7E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" r="26"/>
          <a:stretch/>
        </p:blipFill>
        <p:spPr>
          <a:xfrm>
            <a:off x="2299062" y="1670957"/>
            <a:ext cx="7593875" cy="427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762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問題紀錄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086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9CA97D8-072B-EE7C-B029-D2E3B026B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2698" y="1483812"/>
            <a:ext cx="8341513" cy="4473851"/>
          </a:xfrm>
          <a:prstGeom prst="rect">
            <a:avLst/>
          </a:prstGeom>
        </p:spPr>
      </p:pic>
      <p:sp>
        <p:nvSpPr>
          <p:cNvPr id="13" name="內容版面配置區 1">
            <a:extLst>
              <a:ext uri="{FF2B5EF4-FFF2-40B4-BE49-F238E27FC236}">
                <a16:creationId xmlns:a16="http://schemas.microsoft.com/office/drawing/2014/main" id="{06F03770-23FA-043D-9611-9A6185948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/>
          <a:p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 action="ppaction://hlinksldjump"/>
              </a:rPr>
              <a:t>model_load</a:t>
            </a:r>
            <a:endParaRPr lang="en-US" altLang="zh-TW" sz="24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3048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3D5F30-27A2-4661-933F-68D1FC97F88D}"/>
              </a:ext>
            </a:extLst>
          </p:cNvPr>
          <p:cNvSpPr txBox="1"/>
          <p:nvPr/>
        </p:nvSpPr>
        <p:spPr>
          <a:xfrm>
            <a:off x="838200" y="1085125"/>
            <a:ext cx="10515600" cy="154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效能</a:t>
            </a:r>
            <a:r>
              <a:rPr lang="zh-TW" altLang="en-US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需求</a:t>
            </a:r>
            <a:r>
              <a:rPr lang="en-US" altLang="zh-TW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en-US" altLang="zh-TW" sz="2400" b="1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遊戲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FPS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120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endParaRPr lang="en-US" altLang="zh-TW" sz="2400" i="0" dirty="0">
              <a:solidFill>
                <a:srgbClr val="202122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8940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9CA97D8-072B-EE7C-B029-D2E3B026B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6954" y="1321592"/>
            <a:ext cx="5358091" cy="4798291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7757459-E4AA-BFAB-DBD7-BE12BACDF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/>
          <a:p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 action="ppaction://hlinksldjump"/>
              </a:rPr>
              <a:t>model_save</a:t>
            </a:r>
            <a:endParaRPr lang="en-US" altLang="zh-TW" sz="24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8498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9CA97D8-072B-EE7C-B029-D2E3B026B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8011" y="1321592"/>
            <a:ext cx="5215976" cy="4798291"/>
          </a:xfrm>
          <a:prstGeom prst="rect">
            <a:avLst/>
          </a:prstGeom>
        </p:spPr>
      </p:pic>
      <p:sp>
        <p:nvSpPr>
          <p:cNvPr id="4" name="內容版面配置區 1">
            <a:extLst>
              <a:ext uri="{FF2B5EF4-FFF2-40B4-BE49-F238E27FC236}">
                <a16:creationId xmlns:a16="http://schemas.microsoft.com/office/drawing/2014/main" id="{AA053B96-EE76-28B1-D485-71E01231D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/>
          <a:p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 action="ppaction://hlinksldjump"/>
              </a:rPr>
              <a:t>feature_add</a:t>
            </a:r>
            <a:endParaRPr lang="en-US" altLang="zh-TW" sz="24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2505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9CA97D8-072B-EE7C-B029-D2E3B026B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7788" y="1793453"/>
            <a:ext cx="6376423" cy="3271093"/>
          </a:xfrm>
          <a:prstGeom prst="rect">
            <a:avLst/>
          </a:prstGeom>
        </p:spPr>
      </p:pic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BE1B1BA8-D39A-80A2-A481-AE1C1E0D2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/>
          <a:p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 action="ppaction://hlinksldjump"/>
              </a:rPr>
              <a:t>train</a:t>
            </a:r>
            <a:endParaRPr lang="en-US" altLang="zh-TW" sz="24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1524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9CA97D8-072B-EE7C-B029-D2E3B026B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6795" y="1627198"/>
            <a:ext cx="5958409" cy="4201840"/>
          </a:xfrm>
          <a:prstGeom prst="rect">
            <a:avLst/>
          </a:prstGeom>
        </p:spPr>
      </p:pic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619D0AAE-EDE4-DF8A-49AE-93361458C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/>
          <a:p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 action="ppaction://hlinksldjump"/>
              </a:rPr>
              <a:t>preprocess</a:t>
            </a:r>
            <a:endParaRPr lang="en-US" altLang="zh-TW" sz="24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6794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9CA97D8-072B-EE7C-B029-D2E3B026B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41632" y="1793453"/>
            <a:ext cx="5908735" cy="3271093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8E20490-A244-D2F0-6C53-95EE6A332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/>
          <a:p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 action="ppaction://hlinksldjump"/>
              </a:rPr>
              <a:t>predict</a:t>
            </a:r>
            <a:endParaRPr lang="en-US" altLang="zh-TW" sz="24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7579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9CA97D8-072B-EE7C-B029-D2E3B026B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9885" y="1610089"/>
            <a:ext cx="5972230" cy="4155057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5AF9D58-D25D-E71F-094C-F3170F476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/>
          <a:p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 action="ppaction://hlinksldjump"/>
              </a:rPr>
              <a:t>postprocess</a:t>
            </a:r>
            <a:endParaRPr lang="en-US" altLang="zh-TW" sz="24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1363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3D5F30-27A2-4661-933F-68D1FC97F88D}"/>
              </a:ext>
            </a:extLst>
          </p:cNvPr>
          <p:cNvSpPr txBox="1"/>
          <p:nvPr/>
        </p:nvSpPr>
        <p:spPr>
          <a:xfrm>
            <a:off x="838200" y="1085125"/>
            <a:ext cx="10515600" cy="3506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介面需求</a:t>
            </a:r>
            <a:r>
              <a:rPr lang="en-US" altLang="zh-TW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外部介面 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遊戲介面 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牆壁</a:t>
            </a: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坦克</a:t>
            </a:r>
            <a:endParaRPr lang="en-US" altLang="zh-TW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GUI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介面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遊戲參數</a:t>
            </a:r>
            <a:endParaRPr lang="en-US" altLang="zh-TW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執行檔案</a:t>
            </a: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40339E1-755D-A149-EBC8-CEA005A04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62205" y="1805125"/>
            <a:ext cx="5320937" cy="388714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841AEB0-110E-4F0F-58FA-9708E33E5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7188" y="2491018"/>
            <a:ext cx="2243578" cy="187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9042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3D5F30-27A2-4661-933F-68D1FC97F88D}"/>
              </a:ext>
            </a:extLst>
          </p:cNvPr>
          <p:cNvSpPr txBox="1"/>
          <p:nvPr/>
        </p:nvSpPr>
        <p:spPr>
          <a:xfrm>
            <a:off x="838200" y="1085125"/>
            <a:ext cx="10515600" cy="3090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介面需求</a:t>
            </a:r>
            <a:r>
              <a:rPr lang="en-US" altLang="zh-TW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內部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介面 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model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: 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pickle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儲存</a:t>
            </a:r>
            <a:endParaRPr lang="en-US" altLang="zh-TW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Features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: 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pickle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儲存</a:t>
            </a:r>
            <a:endParaRPr lang="en-US" altLang="zh-TW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Targets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使用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pickle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儲存</a:t>
            </a: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Record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使用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csv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儲存</a:t>
            </a: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079298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3D5F30-27A2-4661-933F-68D1FC97F88D}"/>
              </a:ext>
            </a:extLst>
          </p:cNvPr>
          <p:cNvSpPr txBox="1"/>
          <p:nvPr/>
        </p:nvSpPr>
        <p:spPr>
          <a:xfrm>
            <a:off x="838200" y="1085125"/>
            <a:ext cx="10515600" cy="5208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限制</a:t>
            </a:r>
            <a:r>
              <a:rPr lang="en-US" altLang="zh-TW" sz="2400" b="1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en-US" altLang="zh-TW" sz="2400" b="1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環境版本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Python : 3.9.13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模組版本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MLGAME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10.4.5.2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PyGame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2.5.2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scikit-learn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1.5.0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作業系統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WINDOWS 11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硬體規格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CPU : 11th Gen Intel(R) Core(TM) i7-1165G7 @ 2.80GHz 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GPU : </a:t>
            </a:r>
            <a:r>
              <a:rPr lang="pt-BR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Intel(R) Iris(R) Xe Graphics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RAM: 16GB</a:t>
            </a:r>
          </a:p>
          <a:p>
            <a:pPr>
              <a:lnSpc>
                <a:spcPct val="150000"/>
              </a:lnSpc>
            </a:pPr>
            <a:endParaRPr lang="en-US" altLang="zh-TW" sz="2000" b="1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014469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3D5F30-27A2-4661-933F-68D1FC97F88D}"/>
              </a:ext>
            </a:extLst>
          </p:cNvPr>
          <p:cNvSpPr txBox="1"/>
          <p:nvPr/>
        </p:nvSpPr>
        <p:spPr>
          <a:xfrm>
            <a:off x="838200" y="1085125"/>
            <a:ext cx="10515600" cy="1053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限制</a:t>
            </a:r>
            <a:r>
              <a:rPr lang="en-US" altLang="zh-TW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模型預測時間需小於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0.0083333333333333(s/frame)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2042521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3D5F30-27A2-4661-933F-68D1FC97F88D}"/>
              </a:ext>
            </a:extLst>
          </p:cNvPr>
          <p:cNvSpPr txBox="1"/>
          <p:nvPr/>
        </p:nvSpPr>
        <p:spPr>
          <a:xfrm>
            <a:off x="838200" y="1085125"/>
            <a:ext cx="10515600" cy="1428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驗收</a:t>
            </a:r>
            <a:r>
              <a:rPr lang="en-US" altLang="zh-TW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(1)</a:t>
            </a:r>
            <a:r>
              <a:rPr lang="zh-TW" altLang="en-US" sz="20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可以通過</a:t>
            </a:r>
            <a:r>
              <a:rPr lang="en-US" altLang="zh-TW" sz="20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GUI</a:t>
            </a:r>
            <a:r>
              <a:rPr lang="zh-TW" altLang="en-US" sz="20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正常執行</a:t>
            </a:r>
            <a:endParaRPr lang="en-US" altLang="zh-TW" sz="2000" i="0" dirty="0">
              <a:solidFill>
                <a:srgbClr val="202122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實驗情境 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(a)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玩家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人類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vs.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(b)AI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vs.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驗證流程 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執行遊戲並確認發球、切球、碰撞等遊戲機制，是否正確</a:t>
            </a: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667941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佈景主題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佈景主題1" id="{8F4CE6E7-1B2F-452B-8611-9D5152079197}" vid="{02B56A59-4827-40A0-8EBD-9D72987B270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佈景主題1</Template>
  <TotalTime>17532</TotalTime>
  <Words>1006</Words>
  <Application>Microsoft Office PowerPoint</Application>
  <PresentationFormat>寬螢幕</PresentationFormat>
  <Paragraphs>271</Paragraphs>
  <Slides>45</Slides>
  <Notes>11</Notes>
  <HiddenSlides>7</HiddenSlides>
  <MMClips>2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45</vt:i4>
      </vt:variant>
    </vt:vector>
  </HeadingPairs>
  <TitlesOfParts>
    <vt:vector size="50" baseType="lpstr">
      <vt:lpstr>標楷體</vt:lpstr>
      <vt:lpstr>Arial</vt:lpstr>
      <vt:lpstr>Calibri</vt:lpstr>
      <vt:lpstr>Times New Roman</vt:lpstr>
      <vt:lpstr>佈景主題1</vt:lpstr>
      <vt:lpstr>機器學習與實作 坦克車</vt:lpstr>
      <vt:lpstr>專案需求</vt:lpstr>
      <vt:lpstr>專案需求</vt:lpstr>
      <vt:lpstr>專案需求</vt:lpstr>
      <vt:lpstr>專案需求</vt:lpstr>
      <vt:lpstr>專案需求</vt:lpstr>
      <vt:lpstr>專案需求</vt:lpstr>
      <vt:lpstr>專案需求</vt:lpstr>
      <vt:lpstr>專案需求</vt:lpstr>
      <vt:lpstr>專案需求</vt:lpstr>
      <vt:lpstr>專案架構(06/12)</vt:lpstr>
      <vt:lpstr>專案架構(06/12)</vt:lpstr>
      <vt:lpstr>專案架構(06/12)</vt:lpstr>
      <vt:lpstr>專案架構(06/12)</vt:lpstr>
      <vt:lpstr>專案架構(06/12)</vt:lpstr>
      <vt:lpstr>專案架構(06/12)</vt:lpstr>
      <vt:lpstr>專案架構(06/12)</vt:lpstr>
      <vt:lpstr>專案架構(06/12)</vt:lpstr>
      <vt:lpstr>專案架構(06/12)</vt:lpstr>
      <vt:lpstr>專案架構(06/12)</vt:lpstr>
      <vt:lpstr>專案架構</vt:lpstr>
      <vt:lpstr>專案架構</vt:lpstr>
      <vt:lpstr>API</vt:lpstr>
      <vt:lpstr>API</vt:lpstr>
      <vt:lpstr>API</vt:lpstr>
      <vt:lpstr>API</vt:lpstr>
      <vt:lpstr>API</vt:lpstr>
      <vt:lpstr>API</vt:lpstr>
      <vt:lpstr>API</vt:lpstr>
      <vt:lpstr>驗收</vt:lpstr>
      <vt:lpstr>驗收</vt:lpstr>
      <vt:lpstr>驗收</vt:lpstr>
      <vt:lpstr>驗收</vt:lpstr>
      <vt:lpstr>驗收</vt:lpstr>
      <vt:lpstr>驗收</vt:lpstr>
      <vt:lpstr>DEMO</vt:lpstr>
      <vt:lpstr>DEMO</vt:lpstr>
      <vt:lpstr>問題紀錄</vt:lpstr>
      <vt:lpstr>CODE</vt:lpstr>
      <vt:lpstr>CODE</vt:lpstr>
      <vt:lpstr>CODE</vt:lpstr>
      <vt:lpstr>CODE</vt:lpstr>
      <vt:lpstr>CODE</vt:lpstr>
      <vt:lpstr>CODE</vt:lpstr>
      <vt:lpstr>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C109112113</dc:creator>
  <cp:lastModifiedBy>勝發 侯</cp:lastModifiedBy>
  <cp:revision>124</cp:revision>
  <dcterms:created xsi:type="dcterms:W3CDTF">2023-10-16T13:04:30Z</dcterms:created>
  <dcterms:modified xsi:type="dcterms:W3CDTF">2024-06-11T21:53:14Z</dcterms:modified>
</cp:coreProperties>
</file>